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D152-DBD7-134D-A89B-A05B8B50249D}" type="datetimeFigureOut">
              <a:rPr lang="da-DK" smtClean="0"/>
              <a:t>08/06/15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5109-6E22-EB4E-9B47-1BDE836C6C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370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5109-6E22-EB4E-9B47-1BDE836C6C0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4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5109-6E22-EB4E-9B47-1BDE836C6C0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76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5109-6E22-EB4E-9B47-1BDE836C6C0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28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Agenda /dato/møderække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2253-4C88-A14C-A4AD-BA739A61A93A}" type="datetimeFigureOut">
              <a:rPr lang="da-DK" smtClean="0"/>
              <a:t>08/06/15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EE08-0FAC-C64A-BB3C-56A8FA9A70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959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2253-4C88-A14C-A4AD-BA739A61A93A}" type="datetimeFigureOut">
              <a:rPr lang="da-DK" smtClean="0"/>
              <a:t>08/06/15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EE08-0FAC-C64A-BB3C-56A8FA9A7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030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4356" cy="1143000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2253-4C88-A14C-A4AD-BA739A61A93A}" type="datetimeFigureOut">
              <a:rPr lang="da-DK" smtClean="0"/>
              <a:t>08/06/15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EE08-0FAC-C64A-BB3C-56A8FA9A7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214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56689" cy="1143000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2253-4C88-A14C-A4AD-BA739A61A93A}" type="datetimeFigureOut">
              <a:rPr lang="da-DK" smtClean="0"/>
              <a:t>08/06/15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EE08-0FAC-C64A-BB3C-56A8FA9A7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7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2578" cy="1143000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2253-4C88-A14C-A4AD-BA739A61A93A}" type="datetimeFigureOut">
              <a:rPr lang="da-DK" smtClean="0"/>
              <a:t>08/06/15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EE08-0FAC-C64A-BB3C-56A8FA9A7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91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2253-4C88-A14C-A4AD-BA739A61A93A}" type="datetimeFigureOut">
              <a:rPr lang="da-DK" smtClean="0"/>
              <a:t>08/06/15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EE08-0FAC-C64A-BB3C-56A8FA9A7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821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448239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2253-4C88-A14C-A4AD-BA739A61A93A}" type="datetimeFigureOut">
              <a:rPr lang="da-DK" smtClean="0"/>
              <a:t>08/06/15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EE08-0FAC-C64A-BB3C-56A8FA9A7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97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2253-4C88-A14C-A4AD-BA739A61A93A}" type="datetimeFigureOut">
              <a:rPr lang="da-DK" smtClean="0"/>
              <a:t>08/06/15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EE08-0FAC-C64A-BB3C-56A8FA9A7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046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2253-4C88-A14C-A4AD-BA739A61A93A}" type="datetimeFigureOut">
              <a:rPr lang="da-DK" smtClean="0"/>
              <a:t>08/06/15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EE08-0FAC-C64A-BB3C-56A8FA9A7083}" type="slidenum">
              <a:rPr lang="da-DK" smtClean="0"/>
              <a:t>‹nr.›</a:t>
            </a:fld>
            <a:endParaRPr lang="da-DK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011760" y="381000"/>
            <a:ext cx="793574" cy="1219200"/>
            <a:chOff x="474663" y="5416550"/>
            <a:chExt cx="806450" cy="1225550"/>
          </a:xfrm>
        </p:grpSpPr>
        <p:pic>
          <p:nvPicPr>
            <p:cNvPr id="11" name="Picture 7" descr="Byfologo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38" y="5416550"/>
              <a:ext cx="566737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itle 6"/>
            <p:cNvSpPr txBox="1">
              <a:spLocks/>
            </p:cNvSpPr>
            <p:nvPr/>
          </p:nvSpPr>
          <p:spPr bwMode="auto">
            <a:xfrm>
              <a:off x="474663" y="6019800"/>
              <a:ext cx="80645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>
                  <a:solidFill>
                    <a:srgbClr val="000000"/>
                  </a:solidFill>
                  <a:latin typeface="Garamond" charset="0"/>
                </a:rPr>
                <a:t> </a:t>
              </a:r>
              <a:r>
                <a:rPr lang="en-GB" sz="1400">
                  <a:solidFill>
                    <a:srgbClr val="000000"/>
                  </a:solidFill>
                  <a:latin typeface="Garamond" charset="0"/>
                </a:rPr>
                <a:t>BYFO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4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turstyrelsen.dk/fileadmin/user_upload/kulturarv/bygninger/dokumenter/Sagsbehandlervejledning_WEB_130105.pdf" TargetMode="External"/><Relationship Id="rId4" Type="http://schemas.openxmlformats.org/officeDocument/2006/relationships/hyperlink" Target="http://www.kulturstyrelsen.dk/kulturarv/bygningsfredning/dit-fredede-hus/tilladelse-til-bygningsarbejde/video-guides/" TargetMode="External"/><Relationship Id="rId5" Type="http://schemas.openxmlformats.org/officeDocument/2006/relationships/hyperlink" Target="http://www.kulturstyrelsen.dk/kulturarv/bygningsfredning/dit-fredede-hus/tilladelse-til-bygningsarbejde/hvad-maa-man-hvad-skal-man/" TargetMode="External"/><Relationship Id="rId6" Type="http://schemas.openxmlformats.org/officeDocument/2006/relationships/hyperlink" Target="http://www.byggeguide.org/aktorer/myndigheder/ankemuligheder.html" TargetMode="External"/><Relationship Id="rId7" Type="http://schemas.openxmlformats.org/officeDocument/2006/relationships/hyperlink" Target="http://www.kulturstyrelsen.dk/kulturarv/bygningsfredning/dit-fredede-hus/bevaringsdeklaration/vejledning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kulturstyrelsen.dk/en/publikationer/publikationsarkiv-kulturarvsstyrelsen/singlevisning/artikel/opdeling_i_ejerlejlighede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Møde om potentielt samarbejde mellem unikbolig og </a:t>
            </a:r>
            <a:r>
              <a:rPr lang="da-DK" sz="3200" dirty="0" err="1" smtClean="0"/>
              <a:t>byfo</a:t>
            </a:r>
            <a:r>
              <a:rPr lang="da-DK" sz="3200" dirty="0" smtClean="0"/>
              <a:t> </a:t>
            </a:r>
            <a:endParaRPr lang="da-DK" sz="32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Mandag d. 1. juni 2015 kl. 10.00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800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2913" y="0"/>
            <a:ext cx="10652126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cess 6"/>
          <p:cNvSpPr/>
          <p:nvPr/>
        </p:nvSpPr>
        <p:spPr>
          <a:xfrm>
            <a:off x="3200400" y="3894138"/>
            <a:ext cx="5648325" cy="2574925"/>
          </a:xfrm>
          <a:prstGeom prst="flowChartProcess">
            <a:avLst/>
          </a:prstGeom>
          <a:solidFill>
            <a:schemeClr val="bg1">
              <a:lumMod val="50000"/>
              <a:alpha val="61000"/>
            </a:schemeClr>
          </a:solidFill>
          <a:ln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3200" dirty="0" err="1" smtClean="0">
                <a:latin typeface="Century Gothic"/>
                <a:cs typeface="Century Gothic"/>
              </a:rPr>
              <a:t>Fredet</a:t>
            </a:r>
            <a:r>
              <a:rPr lang="en-GB" sz="3200" dirty="0" smtClean="0"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latin typeface="Century Gothic"/>
                <a:cs typeface="Century Gothic"/>
              </a:rPr>
              <a:t>landbrugsejendom</a:t>
            </a:r>
            <a:endParaRPr lang="en-GB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48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7688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cess 6"/>
          <p:cNvSpPr/>
          <p:nvPr/>
        </p:nvSpPr>
        <p:spPr>
          <a:xfrm>
            <a:off x="3200400" y="3894138"/>
            <a:ext cx="5648325" cy="2574925"/>
          </a:xfrm>
          <a:prstGeom prst="flowChartProcess">
            <a:avLst/>
          </a:prstGeom>
          <a:solidFill>
            <a:schemeClr val="bg1">
              <a:lumMod val="50000"/>
              <a:alpha val="61000"/>
            </a:schemeClr>
          </a:solidFill>
          <a:ln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3200" dirty="0" err="1" smtClean="0">
                <a:latin typeface="Century Gothic"/>
                <a:cs typeface="Century Gothic"/>
              </a:rPr>
              <a:t>Fredet</a:t>
            </a:r>
            <a:r>
              <a:rPr lang="en-GB" sz="3200" dirty="0" smtClean="0"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latin typeface="Century Gothic"/>
                <a:cs typeface="Century Gothic"/>
              </a:rPr>
              <a:t>herregård</a:t>
            </a:r>
            <a:endParaRPr lang="en-GB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442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3600" dirty="0" smtClean="0"/>
              <a:t>Hvad erklærer vi bevaringsværdigt?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a-DK" dirty="0" smtClean="0"/>
              <a:t>Bygninger og bygningers omgivelser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ea typeface="ＭＳ Ｐゴシック" charset="0"/>
              </a:rPr>
              <a:t>Med arkitektonisk værdi</a:t>
            </a:r>
          </a:p>
          <a:p>
            <a:pPr lvl="1"/>
            <a:r>
              <a:rPr lang="da-DK" sz="2000" dirty="0">
                <a:ea typeface="ＭＳ Ｐゴシック" charset="0"/>
              </a:rPr>
              <a:t>Med kulturhistorisk værdi</a:t>
            </a:r>
          </a:p>
          <a:p>
            <a:pPr lvl="1"/>
            <a:r>
              <a:rPr lang="da-DK" sz="2000" dirty="0">
                <a:ea typeface="ＭＳ Ｐゴシック" charset="0"/>
              </a:rPr>
              <a:t>Med miljømæssig værdi</a:t>
            </a:r>
          </a:p>
          <a:p>
            <a:pPr lvl="1"/>
            <a:r>
              <a:rPr lang="da-DK" sz="2000" dirty="0">
                <a:ea typeface="ＭＳ Ｐゴシック" charset="0"/>
              </a:rPr>
              <a:t>Med originalitet</a:t>
            </a:r>
          </a:p>
          <a:p>
            <a:pPr lvl="1"/>
            <a:r>
              <a:rPr lang="da-DK" sz="2000" dirty="0">
                <a:ea typeface="ＭＳ Ｐゴシック" charset="0"/>
              </a:rPr>
              <a:t>Med en ordentlig tilstandsvurdering</a:t>
            </a:r>
          </a:p>
          <a:p>
            <a:pPr lvl="1"/>
            <a:r>
              <a:rPr lang="da-DK" sz="2000" dirty="0" smtClean="0">
                <a:ea typeface="ＭＳ Ｐゴシック" charset="0"/>
              </a:rPr>
              <a:t>Bevaringsværdi </a:t>
            </a:r>
            <a:r>
              <a:rPr lang="da-DK" sz="2000" dirty="0">
                <a:ea typeface="ＭＳ Ｐゴシック" charset="0"/>
              </a:rPr>
              <a:t>1-</a:t>
            </a:r>
            <a:r>
              <a:rPr lang="da-DK" sz="2000" dirty="0" smtClean="0">
                <a:ea typeface="ＭＳ Ｐゴシック" charset="0"/>
              </a:rPr>
              <a:t>9</a:t>
            </a:r>
          </a:p>
          <a:p>
            <a:pPr lvl="1"/>
            <a:endParaRPr lang="da-DK" sz="2000" dirty="0">
              <a:ea typeface="ＭＳ Ｐゴシック" charset="0"/>
            </a:endParaRPr>
          </a:p>
          <a:p>
            <a:pPr marL="457200" lvl="1" indent="0">
              <a:buNone/>
            </a:pPr>
            <a:endParaRPr lang="da-DK" sz="2000" dirty="0" smtClean="0">
              <a:ea typeface="ＭＳ Ｐゴシック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016" y="4922781"/>
            <a:ext cx="6553200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4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1477625" cy="768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cess 6"/>
          <p:cNvSpPr/>
          <p:nvPr/>
        </p:nvSpPr>
        <p:spPr>
          <a:xfrm>
            <a:off x="3200400" y="3894138"/>
            <a:ext cx="5648325" cy="2574925"/>
          </a:xfrm>
          <a:prstGeom prst="flowChartProcess">
            <a:avLst/>
          </a:prstGeom>
          <a:solidFill>
            <a:schemeClr val="bg1">
              <a:lumMod val="50000"/>
              <a:alpha val="61000"/>
            </a:schemeClr>
          </a:solidFill>
          <a:ln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3200" dirty="0" err="1" smtClean="0">
                <a:latin typeface="Century Gothic"/>
                <a:cs typeface="Century Gothic"/>
              </a:rPr>
              <a:t>Bevaringsværdigt</a:t>
            </a:r>
            <a:endParaRPr lang="en-GB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580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0200" y="0"/>
            <a:ext cx="10969625" cy="734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cess 6"/>
          <p:cNvSpPr/>
          <p:nvPr/>
        </p:nvSpPr>
        <p:spPr>
          <a:xfrm>
            <a:off x="3200400" y="3894138"/>
            <a:ext cx="5648325" cy="2574925"/>
          </a:xfrm>
          <a:prstGeom prst="flowChartProcess">
            <a:avLst/>
          </a:prstGeom>
          <a:solidFill>
            <a:schemeClr val="bg1">
              <a:lumMod val="50000"/>
              <a:alpha val="61000"/>
            </a:schemeClr>
          </a:solidFill>
          <a:ln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3200" dirty="0" err="1" smtClean="0">
                <a:latin typeface="Century Gothic"/>
                <a:cs typeface="Century Gothic"/>
              </a:rPr>
              <a:t>Bevaringsværdigt</a:t>
            </a:r>
            <a:endParaRPr lang="en-GB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843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00" y="-120088"/>
            <a:ext cx="10499402" cy="70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cess 6"/>
          <p:cNvSpPr/>
          <p:nvPr/>
        </p:nvSpPr>
        <p:spPr>
          <a:xfrm>
            <a:off x="3200400" y="3894138"/>
            <a:ext cx="5648325" cy="2574925"/>
          </a:xfrm>
          <a:prstGeom prst="flowChartProcess">
            <a:avLst/>
          </a:prstGeom>
          <a:solidFill>
            <a:schemeClr val="bg1">
              <a:lumMod val="50000"/>
              <a:alpha val="61000"/>
            </a:schemeClr>
          </a:solidFill>
          <a:ln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3200" dirty="0" err="1" smtClean="0">
                <a:latin typeface="Century Gothic"/>
                <a:cs typeface="Century Gothic"/>
              </a:rPr>
              <a:t>Bevaringsværdigt</a:t>
            </a:r>
            <a:endParaRPr lang="en-GB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272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Hvem er hvem?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da-DK" dirty="0" smtClean="0"/>
              <a:t>Kulturministeren</a:t>
            </a:r>
          </a:p>
          <a:p>
            <a:pPr>
              <a:lnSpc>
                <a:spcPct val="130000"/>
              </a:lnSpc>
            </a:pPr>
            <a:r>
              <a:rPr lang="da-DK" dirty="0" smtClean="0"/>
              <a:t>Det </a:t>
            </a:r>
            <a:r>
              <a:rPr lang="da-DK" dirty="0"/>
              <a:t>S</a:t>
            </a:r>
            <a:r>
              <a:rPr lang="da-DK" dirty="0" smtClean="0"/>
              <a:t>ærlige Bygningssyn</a:t>
            </a:r>
          </a:p>
          <a:p>
            <a:pPr>
              <a:lnSpc>
                <a:spcPct val="130000"/>
              </a:lnSpc>
            </a:pPr>
            <a:r>
              <a:rPr lang="da-DK" dirty="0" smtClean="0"/>
              <a:t>Kulturstyrelsen/Kommunerne </a:t>
            </a:r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Picture 21" descr="BD_logo_type_RG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376" y="5110903"/>
            <a:ext cx="2308893" cy="73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461" y="4033575"/>
            <a:ext cx="3022809" cy="9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856785" y="1730918"/>
            <a:ext cx="2165184" cy="2967945"/>
            <a:chOff x="566738" y="5416550"/>
            <a:chExt cx="969962" cy="1125913"/>
          </a:xfrm>
        </p:grpSpPr>
        <p:pic>
          <p:nvPicPr>
            <p:cNvPr id="10" name="Picture 7" descr="Byfologo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38" y="5416550"/>
              <a:ext cx="566737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itle 6"/>
            <p:cNvSpPr txBox="1">
              <a:spLocks/>
            </p:cNvSpPr>
            <p:nvPr/>
          </p:nvSpPr>
          <p:spPr bwMode="auto">
            <a:xfrm>
              <a:off x="730250" y="5920163"/>
              <a:ext cx="80645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 dirty="0" smtClean="0">
                  <a:solidFill>
                    <a:srgbClr val="000000"/>
                  </a:solidFill>
                  <a:latin typeface="Garamond" charset="0"/>
                </a:rPr>
                <a:t>BYFO</a:t>
              </a:r>
              <a:endParaRPr lang="en-GB" sz="1400" dirty="0">
                <a:solidFill>
                  <a:srgbClr val="000000"/>
                </a:solidFill>
                <a:latin typeface="Garamond" charset="0"/>
              </a:endParaRPr>
            </a:p>
          </p:txBody>
        </p:sp>
      </p:grpSp>
      <p:pic>
        <p:nvPicPr>
          <p:cNvPr id="12" name="Picture 19" descr="imag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365" y="2352915"/>
            <a:ext cx="1603814" cy="190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lede 13" descr="gra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31" y="4649806"/>
            <a:ext cx="3608737" cy="3608737"/>
          </a:xfrm>
          <a:prstGeom prst="rect">
            <a:avLst/>
          </a:prstGeom>
        </p:spPr>
      </p:pic>
      <p:sp>
        <p:nvSpPr>
          <p:cNvPr id="15" name="Tekstfelt 14"/>
          <p:cNvSpPr txBox="1"/>
          <p:nvPr/>
        </p:nvSpPr>
        <p:spPr>
          <a:xfrm>
            <a:off x="3623066" y="5844944"/>
            <a:ext cx="264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Century Gothic"/>
                <a:cs typeface="Century Gothic"/>
              </a:rPr>
              <a:t>Græsrødderne</a:t>
            </a:r>
            <a:endParaRPr lang="da-DK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619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BYFO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da-DK" sz="2800" dirty="0" smtClean="0">
                <a:solidFill>
                  <a:srgbClr val="000000"/>
                </a:solidFill>
              </a:rPr>
              <a:t>Privatejede, </a:t>
            </a:r>
            <a:r>
              <a:rPr lang="da-DK" sz="2800" dirty="0">
                <a:solidFill>
                  <a:srgbClr val="000000"/>
                </a:solidFill>
              </a:rPr>
              <a:t>fredede bygningers </a:t>
            </a:r>
            <a:r>
              <a:rPr lang="da-DK" sz="2800" dirty="0" smtClean="0">
                <a:solidFill>
                  <a:srgbClr val="000000"/>
                </a:solidFill>
              </a:rPr>
              <a:t>interesseorganisation</a:t>
            </a:r>
            <a:endParaRPr lang="da-DK" sz="2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da-DK" sz="2800" dirty="0" smtClean="0">
                <a:solidFill>
                  <a:srgbClr val="000000"/>
                </a:solidFill>
                <a:sym typeface="Wingdings" charset="0"/>
              </a:rPr>
              <a:t>2300 medlemmer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GB" sz="2800" dirty="0" err="1" smtClean="0">
                <a:solidFill>
                  <a:srgbClr val="000000"/>
                </a:solidFill>
              </a:rPr>
              <a:t>Sikrer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bedst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mulige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fredningspolitiske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økonomiske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og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juridiske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vilkår</a:t>
            </a:r>
            <a:r>
              <a:rPr lang="en-GB" sz="2800" dirty="0">
                <a:solidFill>
                  <a:srgbClr val="000000"/>
                </a:solidFill>
              </a:rPr>
              <a:t> for </a:t>
            </a:r>
            <a:r>
              <a:rPr lang="en-GB" sz="2800" dirty="0" err="1">
                <a:solidFill>
                  <a:srgbClr val="000000"/>
                </a:solidFill>
              </a:rPr>
              <a:t>ejere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af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fredede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ejendomme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GB" sz="2800" dirty="0" err="1">
                <a:solidFill>
                  <a:srgbClr val="000000"/>
                </a:solidFill>
              </a:rPr>
              <a:t>Sekretariat</a:t>
            </a:r>
            <a:r>
              <a:rPr lang="en-GB" sz="2800" dirty="0">
                <a:solidFill>
                  <a:srgbClr val="000000"/>
                </a:solidFill>
              </a:rPr>
              <a:t> for </a:t>
            </a:r>
            <a:r>
              <a:rPr lang="en-GB" sz="2800" dirty="0" err="1">
                <a:solidFill>
                  <a:srgbClr val="000000"/>
                </a:solidFill>
              </a:rPr>
              <a:t>foreningen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Bevaringsværdige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Bygninger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da-DK" dirty="0">
              <a:solidFill>
                <a:srgbClr val="000000"/>
              </a:solidFill>
              <a:sym typeface="Wingdings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708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Hvad laver BYFO?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Yder juridisk, økonomisk, forsikringsmæssig og arkitektfaglig rådgivning</a:t>
            </a:r>
          </a:p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Administrerer de skattemæssige fradragsmuligheder</a:t>
            </a:r>
          </a:p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Udsender nyhedsbrevet BYFO NYT</a:t>
            </a:r>
          </a:p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Afholder seminarer</a:t>
            </a:r>
          </a:p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Samarbejder med nationale og internationale bevarings- og fredningsforeninger</a:t>
            </a:r>
          </a:p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Udarbejder og ajourfører register over fredede ejendomme</a:t>
            </a:r>
          </a:p>
          <a:p>
            <a:endParaRPr lang="da-DK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8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Hvad laver BYFO?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Informerer medlemmer om fredede ejendommes vedligeholdelse brug</a:t>
            </a:r>
          </a:p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Søger indflydelse i nævn og råd og forsøger i øvrigt at påvirke debatten og beslutningstagere på fredningsområdet</a:t>
            </a:r>
          </a:p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Udbreder kendskabet til og interessen for de fredede bygninger - </a:t>
            </a:r>
            <a:r>
              <a:rPr lang="da-DK" sz="2400" dirty="0" err="1">
                <a:solidFill>
                  <a:srgbClr val="000000"/>
                </a:solidFill>
                <a:ea typeface="ＭＳ Ｐゴシック" charset="0"/>
              </a:rPr>
              <a:t>facebook</a:t>
            </a:r>
            <a:endParaRPr lang="da-DK" sz="2400" dirty="0">
              <a:solidFill>
                <a:srgbClr val="000000"/>
              </a:solidFill>
              <a:ea typeface="ＭＳ Ｐゴシック" charset="0"/>
            </a:endParaRPr>
          </a:p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Henviser til foreningens netværk af kompetente fagfolk – </a:t>
            </a:r>
            <a:r>
              <a:rPr lang="da-DK" sz="2400" dirty="0" err="1">
                <a:solidFill>
                  <a:srgbClr val="000000"/>
                </a:solidFill>
                <a:ea typeface="ＭＳ Ｐゴシック" charset="0"/>
              </a:rPr>
              <a:t>BDKs</a:t>
            </a:r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 rådgiverdatabase og byggeguide</a:t>
            </a:r>
          </a:p>
          <a:p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Arrangerer studierejser</a:t>
            </a:r>
          </a:p>
          <a:p>
            <a:endParaRPr lang="da-DK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3600" dirty="0" smtClean="0"/>
              <a:t>Fredede og bevaringsværdige bygninger </a:t>
            </a:r>
            <a:endParaRPr lang="da-DK" sz="36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78000"/>
            </a:schemeClr>
          </a:solidFill>
        </p:spPr>
        <p:txBody>
          <a:bodyPr/>
          <a:lstStyle/>
          <a:p>
            <a:pPr>
              <a:buClr>
                <a:schemeClr val="bg1"/>
              </a:buClr>
              <a:buFont typeface="Arial" charset="0"/>
              <a:buChar char="•"/>
            </a:pPr>
            <a:endParaRPr lang="en-US" sz="2800" dirty="0" smtClean="0">
              <a:sym typeface="Wingdings" charset="0"/>
            </a:endParaRPr>
          </a:p>
          <a:p>
            <a:pPr>
              <a:buClr>
                <a:schemeClr val="bg1"/>
              </a:buClr>
            </a:pPr>
            <a:r>
              <a:rPr lang="en-US" sz="2800" dirty="0" err="1" smtClean="0">
                <a:sym typeface="Wingdings" charset="0"/>
              </a:rPr>
              <a:t>Rammevilkår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>
                <a:sym typeface="Wingdings" charset="0"/>
              </a:rPr>
              <a:t>&amp; </a:t>
            </a:r>
            <a:r>
              <a:rPr lang="en-US" sz="2800" dirty="0" err="1">
                <a:sym typeface="Wingdings" charset="0"/>
              </a:rPr>
              <a:t>Lovgivning</a:t>
            </a:r>
            <a:endParaRPr lang="en-US" sz="2800" dirty="0">
              <a:sym typeface="Wingdings" charset="0"/>
            </a:endParaRPr>
          </a:p>
          <a:p>
            <a:pPr>
              <a:buClr>
                <a:schemeClr val="bg1"/>
              </a:buClr>
            </a:pPr>
            <a:r>
              <a:rPr lang="en-US" sz="2800" dirty="0" err="1">
                <a:sym typeface="Wingdings" charset="0"/>
              </a:rPr>
              <a:t>Aktører</a:t>
            </a:r>
            <a:endParaRPr lang="en-US" sz="2800" dirty="0">
              <a:sym typeface="Wingdings" charset="0"/>
            </a:endParaRPr>
          </a:p>
          <a:p>
            <a:pPr>
              <a:buClr>
                <a:schemeClr val="bg1"/>
              </a:buClr>
            </a:pPr>
            <a:r>
              <a:rPr lang="en-US" sz="2800" dirty="0">
                <a:sym typeface="Wingdings" charset="0"/>
              </a:rPr>
              <a:t>Jura</a:t>
            </a:r>
          </a:p>
          <a:p>
            <a:pPr>
              <a:buClr>
                <a:schemeClr val="bg1"/>
              </a:buClr>
            </a:pPr>
            <a:r>
              <a:rPr lang="en-US" sz="2800" dirty="0" err="1">
                <a:sym typeface="Wingdings" charset="0"/>
              </a:rPr>
              <a:t>Økonomi</a:t>
            </a:r>
            <a:endParaRPr lang="en-US" sz="2800" dirty="0">
              <a:sym typeface="Wingdings" charset="0"/>
            </a:endParaRPr>
          </a:p>
          <a:p>
            <a:pPr>
              <a:buClr>
                <a:schemeClr val="bg1"/>
              </a:buClr>
            </a:pPr>
            <a:r>
              <a:rPr lang="en-US" sz="2800" dirty="0" err="1">
                <a:sym typeface="Wingdings" charset="0"/>
              </a:rPr>
              <a:t>Ejendomsmæglerens</a:t>
            </a:r>
            <a:r>
              <a:rPr lang="en-US" sz="2800" dirty="0">
                <a:sym typeface="Wingdings" charset="0"/>
              </a:rPr>
              <a:t> </a:t>
            </a:r>
            <a:r>
              <a:rPr lang="en-US" sz="2800" dirty="0" err="1">
                <a:sym typeface="Wingdings" charset="0"/>
              </a:rPr>
              <a:t>rolle</a:t>
            </a:r>
            <a:endParaRPr lang="en-US" sz="2800" dirty="0">
              <a:sym typeface="Wingdings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900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BYFO samarbejder med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da-DK" sz="2800" dirty="0">
                <a:ea typeface="ＭＳ Ｐゴシック" charset="0"/>
              </a:rPr>
              <a:t>Land- &amp; skovbrugets organisationer:</a:t>
            </a:r>
          </a:p>
          <a:p>
            <a:pPr>
              <a:buFont typeface="Arial" charset="0"/>
              <a:buNone/>
            </a:pPr>
            <a:endParaRPr lang="da-DK" sz="2800" dirty="0">
              <a:ea typeface="ＭＳ Ｐゴシック" charset="0"/>
            </a:endParaRPr>
          </a:p>
          <a:p>
            <a:pPr lvl="1"/>
            <a:r>
              <a:rPr lang="da-DK" sz="2400" b="1" dirty="0">
                <a:ea typeface="ＭＳ Ｐゴシック" charset="0"/>
              </a:rPr>
              <a:t>Landbrug &amp; Fødevarer</a:t>
            </a:r>
          </a:p>
          <a:p>
            <a:pPr marL="1200150" lvl="3" indent="-342900"/>
            <a:r>
              <a:rPr lang="da-DK" sz="1600" dirty="0">
                <a:ea typeface="ＭＳ Ｐゴシック" charset="0"/>
              </a:rPr>
              <a:t>Tolvmandssektionen</a:t>
            </a:r>
          </a:p>
          <a:p>
            <a:pPr marL="1200150" lvl="3" indent="-342900">
              <a:buFont typeface="Arial" charset="0"/>
              <a:buNone/>
            </a:pPr>
            <a:endParaRPr lang="da-DK" sz="2800" dirty="0">
              <a:ea typeface="ＭＳ Ｐゴシック" charset="0"/>
            </a:endParaRPr>
          </a:p>
          <a:p>
            <a:pPr lvl="1"/>
            <a:r>
              <a:rPr lang="da-DK" sz="2400" b="1" dirty="0">
                <a:ea typeface="ＭＳ Ｐゴシック" charset="0"/>
              </a:rPr>
              <a:t>Danske Godser &amp; Herregårde</a:t>
            </a:r>
          </a:p>
          <a:p>
            <a:pPr lvl="1">
              <a:buFont typeface="Arial" charset="0"/>
              <a:buNone/>
            </a:pPr>
            <a:endParaRPr lang="da-DK" dirty="0">
              <a:ea typeface="ＭＳ Ｐゴシック" charset="0"/>
            </a:endParaRPr>
          </a:p>
          <a:p>
            <a:pPr lvl="1"/>
            <a:r>
              <a:rPr lang="da-DK" sz="2400" b="1" dirty="0">
                <a:ea typeface="ＭＳ Ｐゴシック" charset="0"/>
              </a:rPr>
              <a:t>Dansk Skovforening</a:t>
            </a:r>
          </a:p>
          <a:p>
            <a:endParaRPr lang="da-DK" dirty="0"/>
          </a:p>
        </p:txBody>
      </p:sp>
      <p:pic>
        <p:nvPicPr>
          <p:cNvPr id="4" name="Picture 6" descr="nyLF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398" y="2699182"/>
            <a:ext cx="163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kov-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715" y="4963653"/>
            <a:ext cx="9636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5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/>
              <a:t>Jura for fredede bygninger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100" dirty="0" err="1">
                <a:ea typeface="ＭＳ Ｐゴシック" charset="0"/>
              </a:rPr>
              <a:t>Erstatningsfri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regulering</a:t>
            </a:r>
            <a:endParaRPr lang="en-GB" sz="3100" dirty="0">
              <a:ea typeface="ＭＳ Ｐゴシック" charset="0"/>
            </a:endParaRPr>
          </a:p>
          <a:p>
            <a:r>
              <a:rPr lang="en-GB" sz="3100" dirty="0" err="1">
                <a:ea typeface="ＭＳ Ｐゴシック" charset="0"/>
              </a:rPr>
              <a:t>Ankeinstans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i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bygge</a:t>
            </a:r>
            <a:r>
              <a:rPr lang="en-GB" sz="3100" dirty="0">
                <a:ea typeface="ＭＳ Ｐゴシック" charset="0"/>
              </a:rPr>
              <a:t>- </a:t>
            </a:r>
            <a:r>
              <a:rPr lang="en-GB" sz="3100" dirty="0" err="1">
                <a:ea typeface="ＭＳ Ｐゴシック" charset="0"/>
              </a:rPr>
              <a:t>og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fredningssager</a:t>
            </a:r>
            <a:endParaRPr lang="en-GB" sz="3100" dirty="0">
              <a:ea typeface="ＭＳ Ｐゴシック" charset="0"/>
            </a:endParaRPr>
          </a:p>
          <a:p>
            <a:r>
              <a:rPr lang="en-GB" sz="3100" dirty="0" err="1">
                <a:ea typeface="ＭＳ Ｐゴシック" charset="0"/>
              </a:rPr>
              <a:t>Ansøgning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ved</a:t>
            </a:r>
            <a:r>
              <a:rPr lang="en-GB" sz="3100" dirty="0">
                <a:ea typeface="ＭＳ Ｐゴシック" charset="0"/>
              </a:rPr>
              <a:t> al </a:t>
            </a:r>
            <a:r>
              <a:rPr lang="en-GB" sz="3100" dirty="0" err="1">
                <a:ea typeface="ＭＳ Ｐゴシック" charset="0"/>
              </a:rPr>
              <a:t>istandsættelse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udover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almindelig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vedligeholdelse</a:t>
            </a:r>
            <a:endParaRPr lang="en-GB" sz="3100" dirty="0">
              <a:ea typeface="ＭＳ Ｐゴシック" charset="0"/>
            </a:endParaRPr>
          </a:p>
          <a:p>
            <a:r>
              <a:rPr lang="en-GB" sz="3100" dirty="0" err="1">
                <a:ea typeface="ＭＳ Ｐゴシック" charset="0"/>
              </a:rPr>
              <a:t>Køkken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og</a:t>
            </a:r>
            <a:r>
              <a:rPr lang="en-GB" sz="3100" dirty="0">
                <a:ea typeface="ＭＳ Ｐゴシック" charset="0"/>
              </a:rPr>
              <a:t> bad</a:t>
            </a:r>
          </a:p>
          <a:p>
            <a:r>
              <a:rPr lang="en-GB" sz="3100" dirty="0" err="1">
                <a:ea typeface="ＭＳ Ｐゴシック" charset="0"/>
              </a:rPr>
              <a:t>Opdeling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i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ejerlejligheder</a:t>
            </a:r>
            <a:endParaRPr lang="en-GB" sz="3100" dirty="0">
              <a:ea typeface="ＭＳ Ｐゴシック" charset="0"/>
            </a:endParaRPr>
          </a:p>
          <a:p>
            <a:r>
              <a:rPr lang="en-GB" sz="3100" dirty="0" err="1">
                <a:ea typeface="ＭＳ Ｐゴシック" charset="0"/>
              </a:rPr>
              <a:t>Ansøgning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om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ophævelse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af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fredning</a:t>
            </a:r>
            <a:endParaRPr lang="en-GB" sz="3100" dirty="0">
              <a:ea typeface="ＭＳ Ｐゴシック" charset="0"/>
            </a:endParaRPr>
          </a:p>
          <a:p>
            <a:r>
              <a:rPr lang="en-GB" sz="3100" dirty="0" err="1">
                <a:ea typeface="ＭＳ Ｐゴシック" charset="0"/>
              </a:rPr>
              <a:t>Krav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om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statslig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overtagelse</a:t>
            </a:r>
            <a:endParaRPr lang="en-GB" sz="3100" dirty="0">
              <a:ea typeface="ＭＳ Ｐゴシック" charset="0"/>
            </a:endParaRPr>
          </a:p>
          <a:p>
            <a:r>
              <a:rPr lang="en-GB" sz="3100" dirty="0" err="1">
                <a:ea typeface="ＭＳ Ｐゴシック" charset="0"/>
              </a:rPr>
              <a:t>Tinglysning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af</a:t>
            </a:r>
            <a:r>
              <a:rPr lang="en-GB" sz="3100" dirty="0">
                <a:ea typeface="ＭＳ Ｐゴシック" charset="0"/>
              </a:rPr>
              <a:t> den </a:t>
            </a:r>
            <a:r>
              <a:rPr lang="en-GB" sz="3100" dirty="0" err="1">
                <a:ea typeface="ＭＳ Ｐゴシック" charset="0"/>
              </a:rPr>
              <a:t>særlig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bevaringsdeklaration</a:t>
            </a:r>
            <a:endParaRPr lang="en-GB" sz="3100" dirty="0">
              <a:ea typeface="ＭＳ Ｐゴシック" charset="0"/>
            </a:endParaRPr>
          </a:p>
          <a:p>
            <a:r>
              <a:rPr lang="en-GB" sz="3100" dirty="0" err="1">
                <a:ea typeface="ＭＳ Ｐゴシック" charset="0"/>
              </a:rPr>
              <a:t>Hæftelse</a:t>
            </a:r>
            <a:r>
              <a:rPr lang="en-GB" sz="3100" dirty="0">
                <a:ea typeface="ＭＳ Ｐゴシック" charset="0"/>
              </a:rPr>
              <a:t> for </a:t>
            </a:r>
            <a:r>
              <a:rPr lang="en-GB" sz="3100" dirty="0" err="1">
                <a:ea typeface="ＭＳ Ｐゴシック" charset="0"/>
              </a:rPr>
              <a:t>forgængeres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synder</a:t>
            </a:r>
            <a:endParaRPr lang="en-GB" sz="3100" dirty="0">
              <a:ea typeface="ＭＳ Ｐゴシック" charset="0"/>
            </a:endParaRPr>
          </a:p>
          <a:p>
            <a:r>
              <a:rPr lang="en-GB" sz="3100" dirty="0" err="1">
                <a:ea typeface="ＭＳ Ｐゴシック" charset="0"/>
              </a:rPr>
              <a:t>Undtaget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visse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af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Bygningsreglementets</a:t>
            </a:r>
            <a:r>
              <a:rPr lang="en-GB" sz="3100" dirty="0">
                <a:ea typeface="ＭＳ Ｐゴシック" charset="0"/>
              </a:rPr>
              <a:t> </a:t>
            </a:r>
            <a:r>
              <a:rPr lang="en-GB" sz="3100" dirty="0" err="1">
                <a:ea typeface="ＭＳ Ｐゴシック" charset="0"/>
              </a:rPr>
              <a:t>bestemmelser</a:t>
            </a:r>
            <a:endParaRPr lang="en-GB" sz="3100" dirty="0">
              <a:ea typeface="ＭＳ Ｐゴシック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609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>Økonomi – fredede bygninger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>
                <a:ea typeface="ＭＳ Ｐゴシック" charset="0"/>
              </a:rPr>
              <a:t>Direkte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tilskud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fra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det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offentlige</a:t>
            </a:r>
            <a:endParaRPr lang="en-GB" sz="2400" dirty="0">
              <a:ea typeface="ＭＳ Ｐゴシック" charset="0"/>
            </a:endParaRPr>
          </a:p>
          <a:p>
            <a:r>
              <a:rPr lang="en-GB" sz="2400" dirty="0" err="1">
                <a:ea typeface="ＭＳ Ｐゴシック" charset="0"/>
              </a:rPr>
              <a:t>Lån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fra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det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offentlige</a:t>
            </a:r>
            <a:endParaRPr lang="en-GB" sz="2400" dirty="0">
              <a:ea typeface="ＭＳ Ｐゴシック" charset="0"/>
            </a:endParaRPr>
          </a:p>
          <a:p>
            <a:r>
              <a:rPr lang="en-GB" sz="2400" dirty="0" err="1">
                <a:ea typeface="ＭＳ Ｐゴシック" charset="0"/>
              </a:rPr>
              <a:t>Tilskud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fra</a:t>
            </a:r>
            <a:r>
              <a:rPr lang="en-GB" sz="2400" dirty="0">
                <a:ea typeface="ＭＳ Ｐゴシック" charset="0"/>
              </a:rPr>
              <a:t> private </a:t>
            </a:r>
            <a:r>
              <a:rPr lang="en-GB" sz="2400" dirty="0" err="1">
                <a:ea typeface="ＭＳ Ｐゴシック" charset="0"/>
              </a:rPr>
              <a:t>fonde</a:t>
            </a:r>
            <a:endParaRPr lang="en-GB" sz="2400" dirty="0">
              <a:ea typeface="ＭＳ Ｐゴシック" charset="0"/>
            </a:endParaRPr>
          </a:p>
          <a:p>
            <a:r>
              <a:rPr lang="en-GB" sz="2400" dirty="0" err="1" smtClean="0">
                <a:ea typeface="ＭＳ Ｐゴシック" charset="0"/>
              </a:rPr>
              <a:t>Indirekte</a:t>
            </a:r>
            <a:r>
              <a:rPr lang="en-GB" sz="2400" dirty="0" smtClean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tilskud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i</a:t>
            </a:r>
            <a:r>
              <a:rPr lang="en-GB" sz="2400" dirty="0">
                <a:ea typeface="ＭＳ Ｐゴシック" charset="0"/>
              </a:rPr>
              <a:t> form </a:t>
            </a:r>
            <a:r>
              <a:rPr lang="en-GB" sz="2400" dirty="0" err="1">
                <a:ea typeface="ＭＳ Ｐゴシック" charset="0"/>
              </a:rPr>
              <a:t>af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fradrag</a:t>
            </a:r>
            <a:r>
              <a:rPr lang="en-GB" sz="2400" dirty="0">
                <a:ea typeface="ＭＳ Ｐゴシック" charset="0"/>
              </a:rPr>
              <a:t> – </a:t>
            </a:r>
            <a:r>
              <a:rPr lang="en-GB" sz="2400" dirty="0" err="1">
                <a:ea typeface="ＭＳ Ｐゴシック" charset="0"/>
              </a:rPr>
              <a:t>forfald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pr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år</a:t>
            </a:r>
            <a:endParaRPr lang="en-GB" sz="2400" dirty="0">
              <a:ea typeface="ＭＳ Ｐゴシック" charset="0"/>
            </a:endParaRPr>
          </a:p>
          <a:p>
            <a:r>
              <a:rPr lang="en-GB" sz="2400" dirty="0" err="1">
                <a:ea typeface="ＭＳ Ｐゴシック" charset="0"/>
              </a:rPr>
              <a:t>Fradrag</a:t>
            </a:r>
            <a:r>
              <a:rPr lang="en-GB" sz="2400" dirty="0">
                <a:ea typeface="ＭＳ Ｐゴシック" charset="0"/>
              </a:rPr>
              <a:t> for </a:t>
            </a:r>
            <a:r>
              <a:rPr lang="en-GB" sz="2400" dirty="0" err="1">
                <a:ea typeface="ＭＳ Ｐゴシック" charset="0"/>
              </a:rPr>
              <a:t>bygningsforsikringspræmie</a:t>
            </a:r>
            <a:r>
              <a:rPr lang="en-GB" sz="2400" dirty="0">
                <a:ea typeface="ＭＳ Ｐゴシック" charset="0"/>
              </a:rPr>
              <a:t>, </a:t>
            </a:r>
            <a:r>
              <a:rPr lang="en-GB" sz="2400" dirty="0" err="1">
                <a:ea typeface="ＭＳ Ｐゴシック" charset="0"/>
              </a:rPr>
              <a:t>skorstensfejning</a:t>
            </a:r>
            <a:r>
              <a:rPr lang="en-GB" sz="2400" dirty="0">
                <a:ea typeface="ＭＳ Ｐゴシック" charset="0"/>
              </a:rPr>
              <a:t>, renovation, </a:t>
            </a:r>
            <a:r>
              <a:rPr lang="en-GB" sz="2400" dirty="0" err="1">
                <a:ea typeface="ＭＳ Ｐゴシック" charset="0"/>
              </a:rPr>
              <a:t>tilslutning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til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vand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og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</a:rPr>
              <a:t>kloak</a:t>
            </a:r>
            <a:r>
              <a:rPr lang="en-GB" sz="2400" dirty="0">
                <a:ea typeface="ＭＳ Ｐゴシック" charset="0"/>
              </a:rPr>
              <a:t>, </a:t>
            </a:r>
            <a:r>
              <a:rPr lang="en-GB" sz="2400" dirty="0" err="1">
                <a:ea typeface="ＭＳ Ｐゴシック" charset="0"/>
              </a:rPr>
              <a:t>evt</a:t>
            </a:r>
            <a:r>
              <a:rPr lang="en-GB" sz="2400" dirty="0">
                <a:ea typeface="ＭＳ Ｐゴシック" charset="0"/>
              </a:rPr>
              <a:t>. </a:t>
            </a:r>
            <a:r>
              <a:rPr lang="en-GB" sz="2400" dirty="0" err="1">
                <a:ea typeface="ＭＳ Ｐゴシック" charset="0"/>
              </a:rPr>
              <a:t>vejafgift</a:t>
            </a:r>
            <a:r>
              <a:rPr lang="en-GB" sz="2400" dirty="0">
                <a:ea typeface="ＭＳ Ｐゴシック" charset="0"/>
              </a:rPr>
              <a:t>.</a:t>
            </a:r>
          </a:p>
          <a:p>
            <a:r>
              <a:rPr lang="en-GB" sz="2400" dirty="0" err="1">
                <a:ea typeface="ＭＳ Ｐゴシック" charset="0"/>
              </a:rPr>
              <a:t>Grundskyldskattefritagelse</a:t>
            </a:r>
            <a:endParaRPr lang="en-GB" sz="2400" dirty="0">
              <a:ea typeface="ＭＳ Ｐゴシック" charset="0"/>
            </a:endParaRPr>
          </a:p>
          <a:p>
            <a:r>
              <a:rPr lang="en-GB" sz="2400" dirty="0" err="1">
                <a:ea typeface="ＭＳ Ｐゴシック" charset="0"/>
              </a:rPr>
              <a:t>Fritagelse</a:t>
            </a:r>
            <a:r>
              <a:rPr lang="en-GB" sz="2400" dirty="0">
                <a:ea typeface="ＭＳ Ｐゴシック" charset="0"/>
              </a:rPr>
              <a:t> for </a:t>
            </a:r>
            <a:r>
              <a:rPr lang="en-GB" sz="2400" dirty="0" err="1" smtClean="0">
                <a:ea typeface="ＭＳ Ｐゴシック" charset="0"/>
              </a:rPr>
              <a:t>dækningsafgift</a:t>
            </a:r>
            <a:endParaRPr lang="en-GB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6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0585451" cy="70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Forfald-pr-år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indhold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charset="0"/>
              <a:buChar char="•"/>
            </a:pPr>
            <a:endParaRPr lang="en-US" sz="2400" dirty="0" smtClean="0">
              <a:solidFill>
                <a:srgbClr val="000000"/>
              </a:solidFill>
              <a:sym typeface="Wingdings" charset="0"/>
            </a:endParaRPr>
          </a:p>
          <a:p>
            <a:pPr>
              <a:buFont typeface="Arial" charset="0"/>
              <a:buNone/>
            </a:pPr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BYFO administrerer ordningen (Ligningslovens §15)</a:t>
            </a:r>
          </a:p>
          <a:p>
            <a:pPr algn="ctr">
              <a:buFont typeface="Arial" charset="0"/>
              <a:buNone/>
            </a:pPr>
            <a:endParaRPr lang="da-DK" sz="24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Fradrag for istandsættelsesomkostninger </a:t>
            </a:r>
          </a:p>
          <a:p>
            <a:pPr>
              <a:buFont typeface="Arial" charset="0"/>
              <a:buNone/>
            </a:pPr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(vedligeholdelse &amp; forbedring)</a:t>
            </a:r>
          </a:p>
          <a:p>
            <a:pPr>
              <a:buFont typeface="Arial" charset="0"/>
              <a:buNone/>
            </a:pPr>
            <a:endParaRPr lang="da-DK" sz="24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da-DK" sz="2400" dirty="0">
                <a:solidFill>
                  <a:srgbClr val="000000"/>
                </a:solidFill>
                <a:ea typeface="ＭＳ Ｐゴシック" charset="0"/>
              </a:rPr>
              <a:t>Skatteværdi i 2014 30% - 2019 25%</a:t>
            </a:r>
          </a:p>
          <a:p>
            <a:endParaRPr lang="da-DK" sz="2400" dirty="0">
              <a:solidFill>
                <a:srgbClr val="000000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-1736823" y="395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78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677_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60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89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yggeindeks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608" y="274638"/>
            <a:ext cx="8232592" cy="1143000"/>
          </a:xfrm>
          <a:solidFill>
            <a:schemeClr val="accent5">
              <a:lumMod val="20000"/>
              <a:lumOff val="80000"/>
              <a:alpha val="78000"/>
            </a:schemeClr>
          </a:solidFill>
        </p:spPr>
        <p:txBody>
          <a:bodyPr>
            <a:normAutofit/>
          </a:bodyPr>
          <a:lstStyle/>
          <a:p>
            <a:r>
              <a:rPr lang="da-DK" dirty="0" smtClean="0"/>
              <a:t>Bevaringsværdige bygninger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Jura</a:t>
            </a:r>
          </a:p>
          <a:p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En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bygning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er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bevaringsværdig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hvis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den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er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udpeget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af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kulturministeren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eller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indskrevet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en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lokalplan</a:t>
            </a: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buFont typeface="Arial" charset="0"/>
              <a:buNone/>
            </a:pP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Økonomi</a:t>
            </a: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  <a:p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Ingen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formelle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ordninger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-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varierer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fra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kommune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til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Ｐゴシック" charset="0"/>
              </a:rPr>
              <a:t>kommune</a:t>
            </a: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0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YFO 1 00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4150" y="0"/>
            <a:ext cx="103124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cess 6"/>
          <p:cNvSpPr/>
          <p:nvPr/>
        </p:nvSpPr>
        <p:spPr>
          <a:xfrm>
            <a:off x="3200400" y="3894138"/>
            <a:ext cx="5648325" cy="2574925"/>
          </a:xfrm>
          <a:prstGeom prst="flowChartProcess">
            <a:avLst/>
          </a:prstGeom>
          <a:solidFill>
            <a:schemeClr val="bg1">
              <a:lumMod val="50000"/>
              <a:alpha val="61000"/>
            </a:schemeClr>
          </a:solidFill>
          <a:ln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3200" dirty="0" err="1" smtClean="0">
                <a:latin typeface="Century Gothic"/>
                <a:cs typeface="Century Gothic"/>
              </a:rPr>
              <a:t>Ejendomsmægleren</a:t>
            </a:r>
            <a:r>
              <a:rPr lang="en-GB" sz="3200" dirty="0" smtClean="0"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latin typeface="Century Gothic"/>
                <a:cs typeface="Century Gothic"/>
              </a:rPr>
              <a:t>har</a:t>
            </a:r>
            <a:r>
              <a:rPr lang="en-GB" sz="3200" dirty="0" smtClean="0">
                <a:latin typeface="Century Gothic"/>
                <a:cs typeface="Century Gothic"/>
              </a:rPr>
              <a:t> en </a:t>
            </a:r>
            <a:r>
              <a:rPr lang="en-GB" sz="3200" dirty="0" err="1" smtClean="0">
                <a:latin typeface="Century Gothic"/>
                <a:cs typeface="Century Gothic"/>
              </a:rPr>
              <a:t>vigtig</a:t>
            </a:r>
            <a:r>
              <a:rPr lang="en-GB" sz="3200" dirty="0" smtClean="0"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latin typeface="Century Gothic"/>
                <a:cs typeface="Century Gothic"/>
              </a:rPr>
              <a:t>rolle</a:t>
            </a:r>
            <a:r>
              <a:rPr lang="en-GB" sz="3200" dirty="0" smtClean="0">
                <a:latin typeface="Century Gothic"/>
                <a:cs typeface="Century Gothic"/>
              </a:rPr>
              <a:t>!</a:t>
            </a:r>
            <a:endParaRPr lang="en-GB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702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Nyttige links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20090"/>
            <a:ext cx="8229600" cy="4525963"/>
          </a:xfrm>
        </p:spPr>
        <p:txBody>
          <a:bodyPr>
            <a:noAutofit/>
          </a:bodyPr>
          <a:lstStyle/>
          <a:p>
            <a:r>
              <a:rPr lang="da-DK" sz="1400" dirty="0" smtClean="0">
                <a:solidFill>
                  <a:srgbClr val="000000"/>
                </a:solidFill>
              </a:rPr>
              <a:t>Opdeling </a:t>
            </a:r>
            <a:r>
              <a:rPr lang="da-DK" sz="1400" dirty="0">
                <a:solidFill>
                  <a:srgbClr val="000000"/>
                </a:solidFill>
              </a:rPr>
              <a:t>i ejerlejligheder: </a:t>
            </a:r>
            <a:r>
              <a:rPr lang="da-DK" sz="1400" dirty="0">
                <a:solidFill>
                  <a:srgbClr val="000000"/>
                </a:solidFill>
                <a:hlinkClick r:id="rId2"/>
              </a:rPr>
              <a:t>http://www.kulturstyrelsen.dk/en/publikationer/publikationsarkiv-kulturarvsstyrelsen/singlevisning/artikel/opdeling_i_ejerlejligheder</a:t>
            </a:r>
            <a:r>
              <a:rPr lang="da-DK" sz="1400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da-DK" sz="1400" dirty="0" smtClean="0">
                <a:solidFill>
                  <a:srgbClr val="000000"/>
                </a:solidFill>
              </a:rPr>
              <a:t> </a:t>
            </a:r>
          </a:p>
          <a:p>
            <a:endParaRPr lang="da-DK" sz="1400" dirty="0">
              <a:solidFill>
                <a:srgbClr val="000000"/>
              </a:solidFill>
            </a:endParaRPr>
          </a:p>
          <a:p>
            <a:r>
              <a:rPr lang="da-DK" sz="1400" dirty="0" smtClean="0">
                <a:solidFill>
                  <a:srgbClr val="000000"/>
                </a:solidFill>
              </a:rPr>
              <a:t>Kulturstyrelsens ’Vejledning til administration af </a:t>
            </a:r>
            <a:r>
              <a:rPr lang="da-DK" sz="1400" dirty="0">
                <a:solidFill>
                  <a:srgbClr val="000000"/>
                </a:solidFill>
              </a:rPr>
              <a:t>bygningsfredningsloven’: </a:t>
            </a:r>
            <a:r>
              <a:rPr lang="da-DK" sz="1400" dirty="0">
                <a:solidFill>
                  <a:srgbClr val="000000"/>
                </a:solidFill>
                <a:hlinkClick r:id="rId3"/>
              </a:rPr>
              <a:t>http://www.kulturstyrelsen.dk/fileadmin/user_upload/kulturarv/bygninger/dokumenter/Sagsbehandlervejledning_WEB_130105.</a:t>
            </a:r>
            <a:r>
              <a:rPr lang="da-DK" sz="1400" dirty="0" smtClean="0">
                <a:solidFill>
                  <a:srgbClr val="000000"/>
                </a:solidFill>
                <a:hlinkClick r:id="rId3"/>
              </a:rPr>
              <a:t>pdf</a:t>
            </a:r>
            <a:r>
              <a:rPr lang="da-DK" sz="1400" dirty="0" smtClean="0">
                <a:solidFill>
                  <a:srgbClr val="000000"/>
                </a:solidFill>
              </a:rPr>
              <a:t>  </a:t>
            </a:r>
          </a:p>
          <a:p>
            <a:endParaRPr lang="da-DK" sz="1400" dirty="0">
              <a:solidFill>
                <a:srgbClr val="000000"/>
              </a:solidFill>
            </a:endParaRPr>
          </a:p>
          <a:p>
            <a:r>
              <a:rPr lang="da-DK" sz="1400" dirty="0">
                <a:solidFill>
                  <a:srgbClr val="000000"/>
                </a:solidFill>
              </a:rPr>
              <a:t>Kulturstyrelsens videoguides: </a:t>
            </a:r>
            <a:r>
              <a:rPr lang="da-DK" sz="1400" dirty="0">
                <a:solidFill>
                  <a:srgbClr val="000000"/>
                </a:solidFill>
                <a:hlinkClick r:id="rId4"/>
              </a:rPr>
              <a:t>http://www.kulturstyrelsen.dk/kulturarv/bygningsfredning/dit-fredede-hus/tilladelse-til-bygningsarbejde/video-guides</a:t>
            </a:r>
            <a:r>
              <a:rPr lang="da-DK" sz="140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da-DK" sz="1400" dirty="0" smtClean="0">
                <a:solidFill>
                  <a:srgbClr val="000000"/>
                </a:solidFill>
              </a:rPr>
              <a:t> </a:t>
            </a:r>
          </a:p>
          <a:p>
            <a:endParaRPr lang="da-DK" sz="1400" dirty="0" smtClean="0">
              <a:solidFill>
                <a:srgbClr val="000000"/>
              </a:solidFill>
            </a:endParaRPr>
          </a:p>
          <a:p>
            <a:r>
              <a:rPr lang="da-DK" sz="1400" dirty="0" smtClean="0">
                <a:solidFill>
                  <a:srgbClr val="000000"/>
                </a:solidFill>
              </a:rPr>
              <a:t>Kulturstyrelsens ’Hvad må man, hvad </a:t>
            </a:r>
            <a:r>
              <a:rPr lang="da-DK" sz="1400" dirty="0">
                <a:solidFill>
                  <a:srgbClr val="000000"/>
                </a:solidFill>
              </a:rPr>
              <a:t>skal man?’: </a:t>
            </a:r>
            <a:r>
              <a:rPr lang="da-DK" sz="1400" dirty="0">
                <a:solidFill>
                  <a:srgbClr val="000000"/>
                </a:solidFill>
                <a:hlinkClick r:id="rId5"/>
              </a:rPr>
              <a:t>http://www.kulturstyrelsen.dk/kulturarv/bygningsfredning/dit-fredede-hus/tilladelse-til-bygningsarbejde/hvad-maa-man-hvad-skal-man</a:t>
            </a:r>
            <a:r>
              <a:rPr lang="da-DK" sz="1400" dirty="0" smtClean="0">
                <a:solidFill>
                  <a:srgbClr val="000000"/>
                </a:solidFill>
                <a:hlinkClick r:id="rId5"/>
              </a:rPr>
              <a:t>/</a:t>
            </a:r>
            <a:r>
              <a:rPr lang="da-DK" sz="1400" dirty="0" smtClean="0">
                <a:solidFill>
                  <a:srgbClr val="000000"/>
                </a:solidFill>
              </a:rPr>
              <a:t> </a:t>
            </a:r>
          </a:p>
          <a:p>
            <a:endParaRPr lang="da-DK" sz="1400" dirty="0">
              <a:solidFill>
                <a:srgbClr val="000000"/>
              </a:solidFill>
            </a:endParaRPr>
          </a:p>
          <a:p>
            <a:r>
              <a:rPr lang="da-DK" sz="1400" dirty="0" smtClean="0">
                <a:solidFill>
                  <a:srgbClr val="000000"/>
                </a:solidFill>
              </a:rPr>
              <a:t>Bygningskultur </a:t>
            </a:r>
            <a:r>
              <a:rPr lang="da-DK" sz="1400" dirty="0">
                <a:solidFill>
                  <a:srgbClr val="000000"/>
                </a:solidFill>
              </a:rPr>
              <a:t>Danmark klagevejledning: </a:t>
            </a:r>
            <a:r>
              <a:rPr lang="da-DK" sz="1400" dirty="0">
                <a:solidFill>
                  <a:srgbClr val="000000"/>
                </a:solidFill>
                <a:hlinkClick r:id="rId6"/>
              </a:rPr>
              <a:t>http://www.byggeguide.org/aktorer/myndigheder/</a:t>
            </a:r>
            <a:r>
              <a:rPr lang="da-DK" sz="1400" dirty="0" smtClean="0">
                <a:solidFill>
                  <a:srgbClr val="000000"/>
                </a:solidFill>
                <a:hlinkClick r:id="rId6"/>
              </a:rPr>
              <a:t>ankemuligheder.html</a:t>
            </a:r>
            <a:r>
              <a:rPr lang="da-DK" sz="1400" dirty="0" smtClean="0">
                <a:solidFill>
                  <a:srgbClr val="000000"/>
                </a:solidFill>
              </a:rPr>
              <a:t> </a:t>
            </a:r>
          </a:p>
          <a:p>
            <a:endParaRPr lang="da-DK" sz="1400" dirty="0">
              <a:solidFill>
                <a:srgbClr val="000000"/>
              </a:solidFill>
            </a:endParaRPr>
          </a:p>
          <a:p>
            <a:r>
              <a:rPr lang="da-DK" sz="1400" dirty="0">
                <a:solidFill>
                  <a:srgbClr val="000000"/>
                </a:solidFill>
              </a:rPr>
              <a:t>Bevaringsdeklaration: </a:t>
            </a:r>
            <a:r>
              <a:rPr lang="da-DK" sz="1400" dirty="0">
                <a:solidFill>
                  <a:srgbClr val="000000"/>
                </a:solidFill>
                <a:hlinkClick r:id="rId7"/>
              </a:rPr>
              <a:t>http://www.kulturstyrelsen.dk/kulturarv/bygningsfredning/dit-fredede-hus/bevaringsdeklaration/vejledning</a:t>
            </a:r>
            <a:r>
              <a:rPr lang="da-DK" sz="1400" dirty="0" smtClean="0">
                <a:solidFill>
                  <a:srgbClr val="000000"/>
                </a:solidFill>
                <a:hlinkClick r:id="rId7"/>
              </a:rPr>
              <a:t>/</a:t>
            </a:r>
            <a:r>
              <a:rPr lang="da-DK" sz="1400" dirty="0" smtClean="0">
                <a:solidFill>
                  <a:srgbClr val="000000"/>
                </a:solidFill>
              </a:rPr>
              <a:t> </a:t>
            </a:r>
            <a:endParaRPr lang="da-DK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3600" dirty="0" smtClean="0"/>
              <a:t>4,2 millioner bygninger i Danmark 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</a:pPr>
            <a:r>
              <a:rPr lang="da-DK" dirty="0">
                <a:ea typeface="ＭＳ Ｐゴシック" charset="0"/>
                <a:sym typeface="Wingdings" charset="0"/>
              </a:rPr>
              <a:t>9.000 fredede bygninger fordelt på 4.500 ejendomme</a:t>
            </a:r>
          </a:p>
          <a:p>
            <a:pPr>
              <a:buClr>
                <a:schemeClr val="tx1"/>
              </a:buClr>
              <a:buFont typeface="Arial" charset="0"/>
              <a:buNone/>
            </a:pPr>
            <a:endParaRPr lang="en-US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</a:pPr>
            <a:r>
              <a:rPr lang="en-US" dirty="0">
                <a:ea typeface="ＭＳ Ｐゴシック" charset="0"/>
                <a:sym typeface="Wingdings" charset="0"/>
              </a:rPr>
              <a:t>3.400 </a:t>
            </a:r>
            <a:r>
              <a:rPr lang="en-US" dirty="0" err="1">
                <a:ea typeface="ＭＳ Ｐゴシック" charset="0"/>
                <a:sym typeface="Wingdings" charset="0"/>
              </a:rPr>
              <a:t>ejendomme</a:t>
            </a:r>
            <a:r>
              <a:rPr lang="en-US" dirty="0">
                <a:ea typeface="ＭＳ Ｐゴシック" charset="0"/>
                <a:sym typeface="Wingdings" charset="0"/>
              </a:rPr>
              <a:t> </a:t>
            </a:r>
            <a:r>
              <a:rPr lang="en-US" dirty="0" err="1">
                <a:ea typeface="ＭＳ Ｐゴシック" charset="0"/>
                <a:sym typeface="Wingdings" charset="0"/>
              </a:rPr>
              <a:t>i</a:t>
            </a:r>
            <a:r>
              <a:rPr lang="en-US" dirty="0">
                <a:ea typeface="ＭＳ Ｐゴシック" charset="0"/>
                <a:sym typeface="Wingdings" charset="0"/>
              </a:rPr>
              <a:t> </a:t>
            </a:r>
            <a:r>
              <a:rPr lang="en-US" dirty="0" err="1">
                <a:ea typeface="ＭＳ Ｐゴシック" charset="0"/>
                <a:sym typeface="Wingdings" charset="0"/>
              </a:rPr>
              <a:t>privat</a:t>
            </a:r>
            <a:r>
              <a:rPr lang="en-US" dirty="0">
                <a:ea typeface="ＭＳ Ｐゴシック" charset="0"/>
                <a:sym typeface="Wingdings" charset="0"/>
              </a:rPr>
              <a:t> </a:t>
            </a:r>
            <a:r>
              <a:rPr lang="en-US" dirty="0" err="1">
                <a:ea typeface="ＭＳ Ｐゴシック" charset="0"/>
                <a:sym typeface="Wingdings" charset="0"/>
              </a:rPr>
              <a:t>regi</a:t>
            </a:r>
            <a:endParaRPr lang="en-US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  <a:buFont typeface="Arial" charset="0"/>
              <a:buNone/>
            </a:pPr>
            <a:endParaRPr lang="en-US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</a:pPr>
            <a:r>
              <a:rPr lang="en-US" dirty="0">
                <a:ea typeface="ＭＳ Ｐゴシック" charset="0"/>
                <a:sym typeface="Wingdings" charset="0"/>
              </a:rPr>
              <a:t>600 </a:t>
            </a:r>
            <a:r>
              <a:rPr lang="en-US" dirty="0" err="1">
                <a:ea typeface="ＭＳ Ｐゴシック" charset="0"/>
                <a:sym typeface="Wingdings" charset="0"/>
              </a:rPr>
              <a:t>ejet</a:t>
            </a:r>
            <a:r>
              <a:rPr lang="en-US" dirty="0">
                <a:ea typeface="ＭＳ Ｐゴシック" charset="0"/>
                <a:sym typeface="Wingdings" charset="0"/>
              </a:rPr>
              <a:t> </a:t>
            </a:r>
            <a:r>
              <a:rPr lang="en-US" dirty="0" err="1">
                <a:ea typeface="ＭＳ Ｐゴシック" charset="0"/>
                <a:sym typeface="Wingdings" charset="0"/>
              </a:rPr>
              <a:t>af</a:t>
            </a:r>
            <a:r>
              <a:rPr lang="en-US" dirty="0">
                <a:ea typeface="ＭＳ Ｐゴシック" charset="0"/>
                <a:sym typeface="Wingdings" charset="0"/>
              </a:rPr>
              <a:t> stat </a:t>
            </a:r>
            <a:r>
              <a:rPr lang="en-US" dirty="0" err="1">
                <a:ea typeface="ＭＳ Ｐゴシック" charset="0"/>
                <a:sym typeface="Wingdings" charset="0"/>
              </a:rPr>
              <a:t>og</a:t>
            </a:r>
            <a:r>
              <a:rPr lang="en-US" dirty="0">
                <a:ea typeface="ＭＳ Ｐゴシック" charset="0"/>
                <a:sym typeface="Wingdings" charset="0"/>
              </a:rPr>
              <a:t> </a:t>
            </a:r>
            <a:r>
              <a:rPr lang="en-US" dirty="0" err="1">
                <a:ea typeface="ＭＳ Ｐゴシック" charset="0"/>
                <a:sym typeface="Wingdings" charset="0"/>
              </a:rPr>
              <a:t>kommune</a:t>
            </a:r>
            <a:endParaRPr lang="en-US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  <a:buFont typeface="Arial" charset="0"/>
              <a:buNone/>
            </a:pPr>
            <a:endParaRPr lang="en-US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</a:pPr>
            <a:r>
              <a:rPr lang="en-US" dirty="0">
                <a:ea typeface="ＭＳ Ｐゴシック" charset="0"/>
                <a:sym typeface="Wingdings" charset="0"/>
              </a:rPr>
              <a:t>355.000 </a:t>
            </a:r>
            <a:r>
              <a:rPr lang="en-US" dirty="0" err="1">
                <a:ea typeface="ＭＳ Ｐゴシック" charset="0"/>
                <a:sym typeface="Wingdings" charset="0"/>
              </a:rPr>
              <a:t>bygninger</a:t>
            </a:r>
            <a:r>
              <a:rPr lang="en-US" dirty="0">
                <a:ea typeface="ＭＳ Ｐゴシック" charset="0"/>
                <a:sym typeface="Wingdings" charset="0"/>
              </a:rPr>
              <a:t> </a:t>
            </a:r>
            <a:r>
              <a:rPr lang="en-US" dirty="0" err="1">
                <a:ea typeface="ＭＳ Ｐゴシック" charset="0"/>
                <a:sym typeface="Wingdings" charset="0"/>
              </a:rPr>
              <a:t>er</a:t>
            </a:r>
            <a:r>
              <a:rPr lang="en-US" dirty="0">
                <a:ea typeface="ＭＳ Ｐゴシック" charset="0"/>
                <a:sym typeface="Wingdings" charset="0"/>
              </a:rPr>
              <a:t> </a:t>
            </a:r>
            <a:r>
              <a:rPr lang="en-US" dirty="0" err="1">
                <a:ea typeface="ＭＳ Ｐゴシック" charset="0"/>
                <a:sym typeface="Wingdings" charset="0"/>
              </a:rPr>
              <a:t>fundet</a:t>
            </a:r>
            <a:r>
              <a:rPr lang="en-US" dirty="0">
                <a:ea typeface="ＭＳ Ｐゴシック" charset="0"/>
                <a:sym typeface="Wingdings" charset="0"/>
              </a:rPr>
              <a:t> </a:t>
            </a:r>
            <a:r>
              <a:rPr lang="en-US" dirty="0" err="1">
                <a:ea typeface="ＭＳ Ｐゴシック" charset="0"/>
                <a:sym typeface="Wingdings" charset="0"/>
              </a:rPr>
              <a:t>bevaringsværdige</a:t>
            </a:r>
            <a:endParaRPr lang="en-US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  <a:buFont typeface="Arial" charset="0"/>
              <a:buNone/>
            </a:pPr>
            <a:endParaRPr lang="en-US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</a:pPr>
            <a:r>
              <a:rPr lang="en-US" dirty="0">
                <a:ea typeface="ＭＳ Ｐゴシック" charset="0"/>
                <a:sym typeface="Wingdings" charset="0"/>
              </a:rPr>
              <a:t>155.000 I </a:t>
            </a:r>
            <a:r>
              <a:rPr lang="en-US" dirty="0" err="1">
                <a:ea typeface="ＭＳ Ｐゴシック" charset="0"/>
                <a:sym typeface="Wingdings" charset="0"/>
              </a:rPr>
              <a:t>bevaringskategori</a:t>
            </a:r>
            <a:r>
              <a:rPr lang="en-US" dirty="0">
                <a:ea typeface="ＭＳ Ｐゴシック" charset="0"/>
                <a:sym typeface="Wingdings" charset="0"/>
              </a:rPr>
              <a:t> 1-4 </a:t>
            </a:r>
          </a:p>
          <a:p>
            <a:pPr>
              <a:buClr>
                <a:schemeClr val="tx1"/>
              </a:buClr>
              <a:buFont typeface="Arial" charset="0"/>
              <a:buNone/>
            </a:pPr>
            <a:r>
              <a:rPr lang="en-US" dirty="0">
                <a:ea typeface="ＭＳ Ｐゴシック" charset="0"/>
                <a:sym typeface="Wingdings" charset="0"/>
              </a:rPr>
              <a:t>       (</a:t>
            </a:r>
            <a:r>
              <a:rPr lang="en-US" dirty="0" err="1">
                <a:ea typeface="ＭＳ Ｐゴシック" charset="0"/>
                <a:sym typeface="Wingdings" charset="0"/>
              </a:rPr>
              <a:t>efter</a:t>
            </a:r>
            <a:r>
              <a:rPr lang="en-US" dirty="0">
                <a:ea typeface="ＭＳ Ｐゴシック" charset="0"/>
                <a:sym typeface="Wingdings" charset="0"/>
              </a:rPr>
              <a:t> SAVE-</a:t>
            </a:r>
            <a:r>
              <a:rPr lang="en-US" dirty="0" err="1">
                <a:ea typeface="ＭＳ Ｐゴシック" charset="0"/>
                <a:sym typeface="Wingdings" charset="0"/>
              </a:rPr>
              <a:t>metoden</a:t>
            </a:r>
            <a:r>
              <a:rPr lang="en-US" dirty="0">
                <a:ea typeface="ＭＳ Ｐゴシック" charset="0"/>
                <a:sym typeface="Wingdings" charset="0"/>
              </a:rPr>
              <a:t>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92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600" dirty="0" smtClean="0"/>
              <a:t>Bygningsbevaring i 3 niveauer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Arial" charset="0"/>
              <a:buNone/>
            </a:pPr>
            <a:r>
              <a:rPr lang="da-DK" sz="2400" b="1" dirty="0">
                <a:ea typeface="ＭＳ Ｐゴシック" charset="0"/>
                <a:sym typeface="Wingdings" charset="0"/>
              </a:rPr>
              <a:t>Verdensarv (3)</a:t>
            </a:r>
            <a:endParaRPr lang="en-US" sz="2400" b="1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err="1">
                <a:ea typeface="ＭＳ Ｐゴシック" charset="0"/>
                <a:sym typeface="Wingdings" charset="0"/>
              </a:rPr>
              <a:t>Kultur</a:t>
            </a:r>
            <a:r>
              <a:rPr lang="en-US" sz="2400" dirty="0">
                <a:ea typeface="ＭＳ Ｐゴシック" charset="0"/>
                <a:sym typeface="Wingdings" charset="0"/>
              </a:rPr>
              <a:t>/</a:t>
            </a:r>
            <a:r>
              <a:rPr lang="en-US" sz="2400" dirty="0" err="1">
                <a:ea typeface="ＭＳ Ｐゴシック" charset="0"/>
                <a:sym typeface="Wingdings" charset="0"/>
              </a:rPr>
              <a:t>natur</a:t>
            </a:r>
            <a:r>
              <a:rPr lang="en-US" sz="2400" dirty="0">
                <a:ea typeface="ＭＳ Ｐゴシック" charset="0"/>
                <a:sym typeface="Wingdings" charset="0"/>
              </a:rPr>
              <a:t> </a:t>
            </a:r>
            <a:r>
              <a:rPr lang="en-US" sz="2400" dirty="0" err="1">
                <a:ea typeface="ＭＳ Ｐゴシック" charset="0"/>
                <a:sym typeface="Wingdings" charset="0"/>
              </a:rPr>
              <a:t>af</a:t>
            </a:r>
            <a:r>
              <a:rPr lang="en-US" sz="2400" dirty="0">
                <a:ea typeface="ＭＳ Ｐゴシック" charset="0"/>
                <a:sym typeface="Wingdings" charset="0"/>
              </a:rPr>
              <a:t> international </a:t>
            </a:r>
            <a:r>
              <a:rPr lang="en-US" sz="2400" dirty="0" err="1">
                <a:ea typeface="ＭＳ Ｐゴシック" charset="0"/>
                <a:sym typeface="Wingdings" charset="0"/>
              </a:rPr>
              <a:t>betydning</a:t>
            </a:r>
            <a:endParaRPr lang="en-US" sz="2400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err="1">
                <a:ea typeface="ＭＳ Ｐゴシック" charset="0"/>
                <a:sym typeface="Wingdings" charset="0"/>
              </a:rPr>
              <a:t>Verdensarvskonventionen</a:t>
            </a:r>
            <a:endParaRPr lang="en-US" sz="2400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ea typeface="ＭＳ Ｐゴシック" charset="0"/>
                <a:sym typeface="Wingdings" charset="0"/>
              </a:rPr>
              <a:t>UNESCO, </a:t>
            </a:r>
            <a:r>
              <a:rPr lang="en-US" sz="2400" dirty="0" err="1">
                <a:ea typeface="ＭＳ Ｐゴシック" charset="0"/>
                <a:sym typeface="Wingdings" charset="0"/>
              </a:rPr>
              <a:t>Statens</a:t>
            </a:r>
            <a:r>
              <a:rPr lang="en-US" sz="2400" dirty="0">
                <a:ea typeface="ＭＳ Ｐゴシック" charset="0"/>
                <a:sym typeface="Wingdings" charset="0"/>
              </a:rPr>
              <a:t> </a:t>
            </a:r>
            <a:r>
              <a:rPr lang="en-US" sz="2400" dirty="0" err="1">
                <a:ea typeface="ＭＳ Ｐゴシック" charset="0"/>
                <a:sym typeface="Wingdings" charset="0"/>
              </a:rPr>
              <a:t>ansvarsområde</a:t>
            </a:r>
            <a:r>
              <a:rPr lang="en-US" sz="2400" dirty="0">
                <a:ea typeface="ＭＳ Ｐゴシック" charset="0"/>
                <a:sym typeface="Wingdings" charset="0"/>
              </a:rPr>
              <a:t> (</a:t>
            </a:r>
            <a:r>
              <a:rPr lang="en-US" sz="2400" dirty="0" err="1">
                <a:ea typeface="ＭＳ Ｐゴシック" charset="0"/>
                <a:sym typeface="Wingdings" charset="0"/>
              </a:rPr>
              <a:t>Kulturstyrelsen</a:t>
            </a:r>
            <a:r>
              <a:rPr lang="en-US" sz="2400" dirty="0" smtClean="0">
                <a:ea typeface="ＭＳ Ｐゴシック" charset="0"/>
                <a:sym typeface="Wingdings" charset="0"/>
              </a:rPr>
              <a:t>)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ea typeface="ＭＳ Ｐゴシック" charset="0"/>
              <a:sym typeface="Wingdings" charset="0"/>
            </a:endParaRPr>
          </a:p>
          <a:p>
            <a:pPr>
              <a:buClr>
                <a:schemeClr val="tx1"/>
              </a:buClr>
              <a:buNone/>
            </a:pPr>
            <a:r>
              <a:rPr lang="da-DK" sz="2400" b="1" dirty="0">
                <a:sym typeface="Wingdings" charset="0"/>
              </a:rPr>
              <a:t>Fredede bygninger (9000)</a:t>
            </a:r>
            <a:endParaRPr lang="en-US" sz="2400" b="1" dirty="0">
              <a:sym typeface="Wingdings" charset="0"/>
            </a:endParaRP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err="1">
                <a:sym typeface="Wingdings" charset="0"/>
              </a:rPr>
              <a:t>Bygninger</a:t>
            </a:r>
            <a:r>
              <a:rPr lang="en-US" sz="2400" dirty="0">
                <a:sym typeface="Wingdings" charset="0"/>
              </a:rPr>
              <a:t> </a:t>
            </a:r>
            <a:r>
              <a:rPr lang="en-US" sz="2400" dirty="0" err="1">
                <a:sym typeface="Wingdings" charset="0"/>
              </a:rPr>
              <a:t>af</a:t>
            </a:r>
            <a:r>
              <a:rPr lang="en-US" sz="2400" dirty="0">
                <a:sym typeface="Wingdings" charset="0"/>
              </a:rPr>
              <a:t> national </a:t>
            </a:r>
            <a:r>
              <a:rPr lang="en-US" sz="2400" dirty="0" err="1">
                <a:sym typeface="Wingdings" charset="0"/>
              </a:rPr>
              <a:t>betydning</a:t>
            </a:r>
            <a:endParaRPr lang="en-US" sz="2400" dirty="0">
              <a:sym typeface="Wingdings" charset="0"/>
            </a:endParaRP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err="1">
                <a:sym typeface="Wingdings" charset="0"/>
              </a:rPr>
              <a:t>Bygningsfrednings</a:t>
            </a:r>
            <a:r>
              <a:rPr lang="en-US" sz="2400" dirty="0">
                <a:sym typeface="Wingdings" charset="0"/>
              </a:rPr>
              <a:t>- </a:t>
            </a:r>
            <a:r>
              <a:rPr lang="en-US" sz="2400" dirty="0" err="1">
                <a:sym typeface="Wingdings" charset="0"/>
              </a:rPr>
              <a:t>og</a:t>
            </a:r>
            <a:r>
              <a:rPr lang="en-US" sz="2400" dirty="0">
                <a:sym typeface="Wingdings" charset="0"/>
              </a:rPr>
              <a:t> </a:t>
            </a:r>
            <a:r>
              <a:rPr lang="en-US" sz="2400" dirty="0" err="1">
                <a:sym typeface="Wingdings" charset="0"/>
              </a:rPr>
              <a:t>bevaringsloven</a:t>
            </a:r>
            <a:endParaRPr lang="en-US" sz="2400" dirty="0">
              <a:sym typeface="Wingdings" charset="0"/>
            </a:endParaRP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err="1">
                <a:sym typeface="Wingdings" charset="0"/>
              </a:rPr>
              <a:t>Statens</a:t>
            </a:r>
            <a:r>
              <a:rPr lang="en-US" sz="2400" dirty="0">
                <a:sym typeface="Wingdings" charset="0"/>
              </a:rPr>
              <a:t> </a:t>
            </a:r>
            <a:r>
              <a:rPr lang="en-US" sz="2400" dirty="0" err="1">
                <a:sym typeface="Wingdings" charset="0"/>
              </a:rPr>
              <a:t>ansvarsområde</a:t>
            </a:r>
            <a:r>
              <a:rPr lang="en-US" sz="2400" dirty="0">
                <a:sym typeface="Wingdings" charset="0"/>
              </a:rPr>
              <a:t> (</a:t>
            </a:r>
            <a:r>
              <a:rPr lang="en-US" sz="2400" dirty="0" err="1">
                <a:sym typeface="Wingdings" charset="0"/>
              </a:rPr>
              <a:t>Kulturstyrelsen</a:t>
            </a:r>
            <a:r>
              <a:rPr lang="en-US" sz="2400" dirty="0">
                <a:sym typeface="Wingdings" charset="0"/>
              </a:rPr>
              <a:t> </a:t>
            </a:r>
            <a:r>
              <a:rPr lang="en-US" sz="2400" dirty="0" smtClean="0">
                <a:sym typeface="Wingdings" charset="0"/>
              </a:rPr>
              <a:t>)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endParaRPr lang="en-US" sz="2400" dirty="0">
              <a:sym typeface="Wingdings" charset="0"/>
            </a:endParaRPr>
          </a:p>
          <a:p>
            <a:pPr>
              <a:buClr>
                <a:schemeClr val="tx1"/>
              </a:buClr>
              <a:buNone/>
            </a:pPr>
            <a:r>
              <a:rPr lang="da-DK" sz="2400" b="1" dirty="0">
                <a:sym typeface="Wingdings" charset="0"/>
              </a:rPr>
              <a:t>Bevaringsværdige bygninger (355.000)</a:t>
            </a:r>
            <a:endParaRPr lang="en-US" sz="2400" b="1" dirty="0">
              <a:sym typeface="Wingdings" charset="0"/>
            </a:endParaRP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err="1">
                <a:sym typeface="Wingdings" charset="0"/>
              </a:rPr>
              <a:t>Bygninger</a:t>
            </a:r>
            <a:r>
              <a:rPr lang="en-US" sz="2400" dirty="0">
                <a:sym typeface="Wingdings" charset="0"/>
              </a:rPr>
              <a:t> </a:t>
            </a:r>
            <a:r>
              <a:rPr lang="en-US" sz="2400" dirty="0" err="1">
                <a:sym typeface="Wingdings" charset="0"/>
              </a:rPr>
              <a:t>af</a:t>
            </a:r>
            <a:r>
              <a:rPr lang="en-US" sz="2400" dirty="0">
                <a:sym typeface="Wingdings" charset="0"/>
              </a:rPr>
              <a:t> </a:t>
            </a:r>
            <a:r>
              <a:rPr lang="en-US" sz="2400" dirty="0" err="1">
                <a:sym typeface="Wingdings" charset="0"/>
              </a:rPr>
              <a:t>lokal</a:t>
            </a:r>
            <a:r>
              <a:rPr lang="en-US" sz="2400" dirty="0">
                <a:sym typeface="Wingdings" charset="0"/>
              </a:rPr>
              <a:t> </a:t>
            </a:r>
            <a:r>
              <a:rPr lang="en-US" sz="2400" dirty="0" err="1">
                <a:sym typeface="Wingdings" charset="0"/>
              </a:rPr>
              <a:t>betydning</a:t>
            </a:r>
            <a:endParaRPr lang="en-US" sz="2400" dirty="0">
              <a:sym typeface="Wingdings" charset="0"/>
            </a:endParaRP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err="1">
                <a:sym typeface="Wingdings" charset="0"/>
              </a:rPr>
              <a:t>Planloven</a:t>
            </a:r>
            <a:r>
              <a:rPr lang="en-US" sz="2400" dirty="0">
                <a:sym typeface="Wingdings" charset="0"/>
              </a:rPr>
              <a:t>, </a:t>
            </a:r>
            <a:r>
              <a:rPr lang="en-US" sz="2400" dirty="0" err="1">
                <a:sym typeface="Wingdings" charset="0"/>
              </a:rPr>
              <a:t>Bygningsfredningsloven</a:t>
            </a:r>
            <a:r>
              <a:rPr lang="en-US" sz="2400" dirty="0">
                <a:sym typeface="Wingdings" charset="0"/>
              </a:rPr>
              <a:t>, </a:t>
            </a:r>
            <a:r>
              <a:rPr lang="en-US" sz="2400" dirty="0" err="1">
                <a:sym typeface="Wingdings" charset="0"/>
              </a:rPr>
              <a:t>Museumsloven</a:t>
            </a:r>
            <a:endParaRPr lang="en-US" sz="2400" dirty="0">
              <a:sym typeface="Wingdings" charset="0"/>
            </a:endParaRP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err="1">
                <a:sym typeface="Wingdings" charset="0"/>
              </a:rPr>
              <a:t>Kommunernes</a:t>
            </a:r>
            <a:r>
              <a:rPr lang="en-US" sz="2400" dirty="0">
                <a:sym typeface="Wingdings" charset="0"/>
              </a:rPr>
              <a:t> </a:t>
            </a:r>
            <a:r>
              <a:rPr lang="en-US" sz="2400" dirty="0" err="1">
                <a:sym typeface="Wingdings" charset="0"/>
              </a:rPr>
              <a:t>ansvarsområde</a:t>
            </a:r>
            <a:endParaRPr lang="en-US" sz="2400" dirty="0">
              <a:sym typeface="Wingdings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53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038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cess 6"/>
          <p:cNvSpPr/>
          <p:nvPr/>
        </p:nvSpPr>
        <p:spPr>
          <a:xfrm>
            <a:off x="3200400" y="3894138"/>
            <a:ext cx="5648325" cy="2574925"/>
          </a:xfrm>
          <a:prstGeom prst="flowChartProcess">
            <a:avLst/>
          </a:prstGeom>
          <a:solidFill>
            <a:schemeClr val="bg1">
              <a:lumMod val="50000"/>
              <a:alpha val="61000"/>
            </a:schemeClr>
          </a:solidFill>
          <a:ln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3600" dirty="0" err="1" smtClean="0">
                <a:latin typeface="Century Gothic"/>
                <a:cs typeface="Century Gothic"/>
              </a:rPr>
              <a:t>Verdensarv</a:t>
            </a:r>
            <a:endParaRPr lang="en-GB" sz="3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GB" sz="3600" dirty="0" err="1" smtClean="0">
                <a:latin typeface="Century Gothic"/>
                <a:cs typeface="Century Gothic"/>
              </a:rPr>
              <a:t>Jellingestenen</a:t>
            </a:r>
            <a:endParaRPr lang="en-GB" sz="3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794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kronborg_3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0900" y="0"/>
            <a:ext cx="10047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cess 6"/>
          <p:cNvSpPr/>
          <p:nvPr/>
        </p:nvSpPr>
        <p:spPr>
          <a:xfrm>
            <a:off x="3200400" y="3894138"/>
            <a:ext cx="5648325" cy="2574925"/>
          </a:xfrm>
          <a:prstGeom prst="flowChartProcess">
            <a:avLst/>
          </a:prstGeom>
          <a:solidFill>
            <a:schemeClr val="bg1">
              <a:lumMod val="50000"/>
              <a:alpha val="61000"/>
            </a:schemeClr>
          </a:solidFill>
          <a:ln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3600" dirty="0" err="1" smtClean="0">
                <a:latin typeface="Century Gothic"/>
                <a:cs typeface="Century Gothic"/>
              </a:rPr>
              <a:t>Verdensarv</a:t>
            </a:r>
            <a:r>
              <a:rPr lang="en-GB" sz="3600" dirty="0" smtClean="0">
                <a:latin typeface="Century Gothic"/>
                <a:cs typeface="Century Gothic"/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3600" dirty="0" err="1" smtClean="0">
                <a:latin typeface="Century Gothic"/>
                <a:cs typeface="Century Gothic"/>
              </a:rPr>
              <a:t>Kronborg</a:t>
            </a:r>
            <a:endParaRPr lang="en-GB" sz="3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882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oskilde_domkirke_från_Rådhustorv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cess 6"/>
          <p:cNvSpPr/>
          <p:nvPr/>
        </p:nvSpPr>
        <p:spPr>
          <a:xfrm>
            <a:off x="3200400" y="3894138"/>
            <a:ext cx="5648325" cy="2574925"/>
          </a:xfrm>
          <a:prstGeom prst="flowChartProcess">
            <a:avLst/>
          </a:prstGeom>
          <a:solidFill>
            <a:schemeClr val="bg1">
              <a:lumMod val="50000"/>
              <a:alpha val="61000"/>
            </a:schemeClr>
          </a:solidFill>
          <a:ln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3200" dirty="0" err="1" smtClean="0">
                <a:latin typeface="Century Gothic"/>
                <a:cs typeface="Century Gothic"/>
              </a:rPr>
              <a:t>Verdensarv</a:t>
            </a:r>
            <a:endParaRPr lang="en-GB" sz="32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GB" sz="3200" dirty="0" smtClean="0">
                <a:latin typeface="Century Gothic"/>
                <a:cs typeface="Century Gothic"/>
              </a:rPr>
              <a:t>Roskilde </a:t>
            </a:r>
            <a:r>
              <a:rPr lang="en-GB" sz="3200" dirty="0" err="1" smtClean="0">
                <a:latin typeface="Century Gothic"/>
                <a:cs typeface="Century Gothic"/>
              </a:rPr>
              <a:t>Domkirke</a:t>
            </a:r>
            <a:endParaRPr lang="en-GB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57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Hvad freder vi?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Bygninger, bygningers omgivelser og selvstændige landskabsarkitektoniske værker</a:t>
            </a:r>
          </a:p>
          <a:p>
            <a:pPr lvl="1"/>
            <a:r>
              <a:rPr lang="da-DK" dirty="0" smtClean="0"/>
              <a:t>Med høj arkitektonisk værdi</a:t>
            </a:r>
          </a:p>
          <a:p>
            <a:pPr lvl="1"/>
            <a:r>
              <a:rPr lang="da-DK" dirty="0" smtClean="0"/>
              <a:t>Med stor kulturhistorisk værdi</a:t>
            </a:r>
          </a:p>
          <a:p>
            <a:pPr lvl="1"/>
            <a:r>
              <a:rPr lang="da-DK" dirty="0" smtClean="0"/>
              <a:t>Med begge dele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Ingen graduering af fredning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920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cess 6"/>
          <p:cNvSpPr/>
          <p:nvPr/>
        </p:nvSpPr>
        <p:spPr>
          <a:xfrm>
            <a:off x="3200400" y="3894138"/>
            <a:ext cx="5648325" cy="2574925"/>
          </a:xfrm>
          <a:prstGeom prst="flowChartProcess">
            <a:avLst/>
          </a:prstGeom>
          <a:solidFill>
            <a:schemeClr val="bg1">
              <a:lumMod val="50000"/>
              <a:alpha val="61000"/>
            </a:schemeClr>
          </a:solidFill>
          <a:ln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3200" dirty="0" err="1" smtClean="0">
                <a:latin typeface="Century Gothic"/>
                <a:cs typeface="Century Gothic"/>
              </a:rPr>
              <a:t>Fredet</a:t>
            </a:r>
            <a:r>
              <a:rPr lang="en-GB" sz="3200" dirty="0" smtClean="0"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latin typeface="Century Gothic"/>
                <a:cs typeface="Century Gothic"/>
              </a:rPr>
              <a:t>bindingsværksgård</a:t>
            </a:r>
            <a:endParaRPr lang="en-GB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89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 Skabe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Skabelon.potx</Template>
  <TotalTime>330</TotalTime>
  <Words>681</Words>
  <Application>Microsoft Macintosh PowerPoint</Application>
  <PresentationFormat>Skærmshow (4:3)</PresentationFormat>
  <Paragraphs>146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27</vt:i4>
      </vt:variant>
    </vt:vector>
  </HeadingPairs>
  <TitlesOfParts>
    <vt:vector size="28" baseType="lpstr">
      <vt:lpstr>PPT Skabelon</vt:lpstr>
      <vt:lpstr>Møde om potentielt samarbejde mellem unikbolig og byfo </vt:lpstr>
      <vt:lpstr>Fredede og bevaringsværdige bygninger </vt:lpstr>
      <vt:lpstr>4,2 millioner bygninger i Danmark </vt:lpstr>
      <vt:lpstr>Bygningsbevaring i 3 niveauer</vt:lpstr>
      <vt:lpstr>PowerPoint-præsentation</vt:lpstr>
      <vt:lpstr>PowerPoint-præsentation</vt:lpstr>
      <vt:lpstr>PowerPoint-præsentation</vt:lpstr>
      <vt:lpstr>Hvad freder vi?</vt:lpstr>
      <vt:lpstr>PowerPoint-præsentation</vt:lpstr>
      <vt:lpstr>PowerPoint-præsentation</vt:lpstr>
      <vt:lpstr>PowerPoint-præsentation</vt:lpstr>
      <vt:lpstr>Hvad erklærer vi bevaringsværdigt?</vt:lpstr>
      <vt:lpstr>PowerPoint-præsentation</vt:lpstr>
      <vt:lpstr>PowerPoint-præsentation</vt:lpstr>
      <vt:lpstr>PowerPoint-præsentation</vt:lpstr>
      <vt:lpstr>Hvem er hvem?</vt:lpstr>
      <vt:lpstr>BYFO</vt:lpstr>
      <vt:lpstr>Hvad laver BYFO?</vt:lpstr>
      <vt:lpstr>Hvad laver BYFO?</vt:lpstr>
      <vt:lpstr>BYFO samarbejder med</vt:lpstr>
      <vt:lpstr>Jura for fredede bygninger</vt:lpstr>
      <vt:lpstr>Økonomi – fredede bygninger </vt:lpstr>
      <vt:lpstr>Forfald-pr-år</vt:lpstr>
      <vt:lpstr>PowerPoint-præsentation</vt:lpstr>
      <vt:lpstr>Bevaringsværdige bygninger</vt:lpstr>
      <vt:lpstr>PowerPoint-præsentation</vt:lpstr>
      <vt:lpstr>Nyttige links </vt:lpstr>
    </vt:vector>
  </TitlesOfParts>
  <Company>BYFO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Nana Okholm</dc:creator>
  <cp:lastModifiedBy>Nana Okholm</cp:lastModifiedBy>
  <cp:revision>15</cp:revision>
  <dcterms:created xsi:type="dcterms:W3CDTF">2015-05-28T12:02:29Z</dcterms:created>
  <dcterms:modified xsi:type="dcterms:W3CDTF">2015-06-08T06:35:53Z</dcterms:modified>
</cp:coreProperties>
</file>